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8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7" r:id="rId14"/>
    <p:sldId id="268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8438C3-3049-424E-AA29-ECB74CC3EE5F}" type="datetimeFigureOut">
              <a:rPr lang="en-IN" smtClean="0"/>
              <a:t>13-07-2025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65DC5-E0A3-4BE1-81E6-66D73F414E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8511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65DC5-E0A3-4BE1-81E6-66D73F414E2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7859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82762"/>
            <a:ext cx="10222992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B805F-FF0F-4BAA-A3A3-E4F945D687F8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5C51-60B3-48EF-AA78-DB950F30DBA2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D676B-6E73-4E3B-A9B3-4966DB9B52A5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1F3A6-CC5D-4649-8527-DB0C21FDDFD9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5B6F927C-B73E-4F9D-ADFE-F6E23BD7CEE8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FFFF-984A-4EE5-9BF2-EC9310C878F1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271C1-B42E-4A60-A25F-0185B888604B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6292-3725-4763-8973-4C59F0403D99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996D1-8909-469F-911A-4C12C68BF5D9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A73BC-5D11-4675-B334-102E1E8C9B50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27B8E45F-652B-4E89-8925-000B0AB8FD98}" type="datetimeFigureOut">
              <a:rPr lang="en-US" dirty="0"/>
              <a:t>7/13/2025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C4A3462A-2D5B-48AF-A3D4-EF8A90A50A80}" type="datetimeFigureOut">
              <a:rPr lang="en-US" dirty="0"/>
              <a:t>7/13/2025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2"/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8D89B7F-9212-54B8-789D-B2DDCBD772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" b="1"/>
          <a:stretch/>
        </p:blipFill>
        <p:spPr>
          <a:xfrm>
            <a:off x="96" y="54"/>
            <a:ext cx="12191808" cy="685789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AE79A2-E41F-D6B4-E9A1-8E858111B3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STUDENTS HABIT INSIGHTS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122500-5707-B5B5-BE92-32FF3646AD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A data science project based on students behaviour and their habit. How this things affecting their academic and personal life. I am Pradip Pawar who done this job.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7054-4FD3-1B97-FD39-77D31AD06349}"/>
              </a:ext>
            </a:extLst>
          </p:cNvPr>
          <p:cNvSpPr/>
          <p:nvPr/>
        </p:nvSpPr>
        <p:spPr>
          <a:xfrm>
            <a:off x="924232" y="1337187"/>
            <a:ext cx="10197920" cy="38149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734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65E3B3-07D9-93C6-C5CA-C725AAEC1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87C7CA-B14C-CDBA-4CE5-228AC1695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0F6C3D-1AEB-3161-6E96-5D675E905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Habits that student build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FCAE5-7BCE-F42C-298F-7EC6EA206A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Distribution of Attendance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47DE2-239A-A924-9EED-E9A964F134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This graph shows the attendance of their school or college</a:t>
            </a:r>
          </a:p>
          <a:p>
            <a:r>
              <a:rPr lang="en-IN" dirty="0"/>
              <a:t>Almost 80% student filling the criteria of attendance</a:t>
            </a:r>
          </a:p>
          <a:p>
            <a:r>
              <a:rPr lang="en-IN" dirty="0"/>
              <a:t>Nearly 400 student attendance is 80 – 90%</a:t>
            </a:r>
          </a:p>
          <a:p>
            <a:r>
              <a:rPr lang="en-IN" dirty="0"/>
              <a:t>Around 280 students attendance is 90 – 100% </a:t>
            </a:r>
          </a:p>
          <a:p>
            <a:pPr marL="0" indent="0">
              <a:buNone/>
            </a:pPr>
            <a:r>
              <a:rPr lang="en-IN" dirty="0"/>
              <a:t>So may be they are mentally fit!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F439EF4-90C9-5812-2909-1E5B05AD248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50023" b="51265"/>
          <a:stretch/>
        </p:blipFill>
        <p:spPr>
          <a:xfrm>
            <a:off x="6214874" y="2916523"/>
            <a:ext cx="5188456" cy="3018345"/>
          </a:xfrm>
        </p:spPr>
      </p:pic>
    </p:spTree>
    <p:extLst>
      <p:ext uri="{BB962C8B-B14F-4D97-AF65-F5344CB8AC3E}">
        <p14:creationId xmlns:p14="http://schemas.microsoft.com/office/powerpoint/2010/main" val="1806005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20D2ACE-3573-2192-25E5-3838E4237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51BE42-93C6-EE8D-105D-06B2CEAA2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Habits that student build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738B7-E44C-E9F0-CC08-FF7066B30D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Mental health VS Exam score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53F947-098D-D5E0-D95B-CE8F690A09E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This graph shows the students mental health and how its performance in that state.</a:t>
            </a:r>
          </a:p>
          <a:p>
            <a:r>
              <a:rPr lang="en-IN" dirty="0"/>
              <a:t>X – axes shows the mental health should be 7+</a:t>
            </a:r>
          </a:p>
          <a:p>
            <a:r>
              <a:rPr lang="en-IN" dirty="0"/>
              <a:t>Y – axes shows the Exam score.</a:t>
            </a:r>
          </a:p>
          <a:p>
            <a:r>
              <a:rPr lang="en-IN" dirty="0"/>
              <a:t>But most of the students have lesser than 7 mental health score are still scoring 85% +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C8D41F-F467-0A21-BBC8-FC41550F617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50344" t="49631"/>
          <a:stretch/>
        </p:blipFill>
        <p:spPr>
          <a:xfrm>
            <a:off x="6372365" y="2368296"/>
            <a:ext cx="4749787" cy="3346704"/>
          </a:xfrm>
        </p:spPr>
      </p:pic>
    </p:spTree>
    <p:extLst>
      <p:ext uri="{BB962C8B-B14F-4D97-AF65-F5344CB8AC3E}">
        <p14:creationId xmlns:p14="http://schemas.microsoft.com/office/powerpoint/2010/main" val="3933410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5ED494-5C12-9DA4-05BA-D4816D083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3DA2BC-0EE6-1568-2665-C295A3520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Habits that student build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45EED-4229-FAEC-22B0-7F2D0DA4A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7729" y="2093976"/>
            <a:ext cx="6899951" cy="4050792"/>
          </a:xfrm>
        </p:spPr>
        <p:txBody>
          <a:bodyPr/>
          <a:lstStyle/>
          <a:p>
            <a:r>
              <a:rPr lang="en-IN" dirty="0"/>
              <a:t>Students shows same behaviour, their parents education doesn’t matters</a:t>
            </a:r>
          </a:p>
          <a:p>
            <a:r>
              <a:rPr lang="en-IN" dirty="0"/>
              <a:t>Student spend their 4 – 8 hrs a day on social media and Netflix</a:t>
            </a:r>
          </a:p>
          <a:p>
            <a:r>
              <a:rPr lang="en-IN" dirty="0"/>
              <a:t>Students attendance is not affected</a:t>
            </a:r>
          </a:p>
          <a:p>
            <a:r>
              <a:rPr lang="en-IN" dirty="0"/>
              <a:t>Majority of students mental health is below than 7. average it is 5.45</a:t>
            </a:r>
          </a:p>
          <a:p>
            <a:r>
              <a:rPr lang="en-IN" dirty="0"/>
              <a:t>Students personal life not affecting their academic life</a:t>
            </a:r>
          </a:p>
          <a:p>
            <a:r>
              <a:rPr lang="en-IN" dirty="0"/>
              <a:t>Some student whose mental health is below 7 are still scoring 85+ % in exams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06173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32F843-0FF7-14EE-8E2F-4BF369350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2E14F6-9DC9-009B-69B8-EA3FF3477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977E55-9000-669D-5DFB-793F4D912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Patterns according to gender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74DF3D-3E15-68ED-708B-9CFA8B4A26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Responsible gender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CB463A-24D4-5B0D-DC52-89A571A584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dirty="0"/>
              <a:t>Based on this chart we can predict which gender is more responsible using a formula</a:t>
            </a:r>
          </a:p>
          <a:p>
            <a:pPr marL="0" indent="0">
              <a:buNone/>
            </a:pPr>
            <a:r>
              <a:rPr lang="en-IN" dirty="0"/>
              <a:t>[Exam Score/Screen Time]</a:t>
            </a:r>
          </a:p>
          <a:p>
            <a:r>
              <a:rPr lang="en-IN" dirty="0"/>
              <a:t>34.2% Female</a:t>
            </a:r>
          </a:p>
          <a:p>
            <a:r>
              <a:rPr lang="en-IN" dirty="0"/>
              <a:t>33.8% Male</a:t>
            </a:r>
          </a:p>
          <a:p>
            <a:r>
              <a:rPr lang="en-IN" dirty="0"/>
              <a:t>32.0% Other</a:t>
            </a:r>
          </a:p>
          <a:p>
            <a:pPr marL="0" indent="0">
              <a:buNone/>
            </a:pPr>
            <a:r>
              <a:rPr lang="en-IN" dirty="0"/>
              <a:t>So we can say that females are slightly more responsible but this gap is very small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38671FD-FDD5-36FB-C16B-6C5CEC0DCB6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8216" r="58027" b="54985"/>
          <a:stretch/>
        </p:blipFill>
        <p:spPr>
          <a:xfrm>
            <a:off x="7162800" y="2743200"/>
            <a:ext cx="3469549" cy="3291840"/>
          </a:xfrm>
        </p:spPr>
      </p:pic>
    </p:spTree>
    <p:extLst>
      <p:ext uri="{BB962C8B-B14F-4D97-AF65-F5344CB8AC3E}">
        <p14:creationId xmlns:p14="http://schemas.microsoft.com/office/powerpoint/2010/main" val="3624997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8716E-8402-D95B-11BF-A7EE2EF89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C67A8EF-27FD-1439-A0AF-E259F6CCA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31E5D7-F273-AF06-FBFF-1E8628DB9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Patterns according to gender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612236-5783-7AD7-A3C7-9F724ABAD1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Extra curricular participation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F3C79-9BCA-AACF-CF06-9D2AA97892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This graph shows the gender based extra curricular participation</a:t>
            </a:r>
          </a:p>
          <a:p>
            <a:r>
              <a:rPr lang="en-IN" dirty="0"/>
              <a:t>Both male are female are same in participation yes and no</a:t>
            </a:r>
          </a:p>
          <a:p>
            <a:r>
              <a:rPr lang="en-IN" dirty="0"/>
              <a:t>Others group is differs form male and female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58AB615-C8AE-A57C-07E6-6A8D5D7E7E1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49036" b="49855"/>
          <a:stretch/>
        </p:blipFill>
        <p:spPr>
          <a:xfrm>
            <a:off x="6440128" y="2093976"/>
            <a:ext cx="4847303" cy="3393460"/>
          </a:xfrm>
        </p:spPr>
      </p:pic>
    </p:spTree>
    <p:extLst>
      <p:ext uri="{BB962C8B-B14F-4D97-AF65-F5344CB8AC3E}">
        <p14:creationId xmlns:p14="http://schemas.microsoft.com/office/powerpoint/2010/main" val="434991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4F9B8DE-4509-2073-512B-EDFB0CA46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933D26-9862-923E-D1B8-AD55F3274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Patterns according to gender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7E82ED-101F-00A0-0427-2B7758E1CF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Mental health score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642926-86E2-C69A-53CF-2060716038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In mental health score both genders are at same level without a slight difference.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AC5DBB4-7C52-F524-D447-F34BF218304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49758" r="50429" b="1"/>
          <a:stretch/>
        </p:blipFill>
        <p:spPr>
          <a:xfrm>
            <a:off x="6266545" y="2048255"/>
            <a:ext cx="5129042" cy="3698687"/>
          </a:xfrm>
        </p:spPr>
      </p:pic>
    </p:spTree>
    <p:extLst>
      <p:ext uri="{BB962C8B-B14F-4D97-AF65-F5344CB8AC3E}">
        <p14:creationId xmlns:p14="http://schemas.microsoft.com/office/powerpoint/2010/main" val="4239776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3AACA32-3DE0-B265-94D2-1B8C75D95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7E6281-BE7F-3CFD-A534-110494DB4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Conclusion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BB2D13E-B3A9-2D5A-5E24-0D46EA1FCD3F}"/>
              </a:ext>
            </a:extLst>
          </p:cNvPr>
          <p:cNvGrpSpPr/>
          <p:nvPr/>
        </p:nvGrpSpPr>
        <p:grpSpPr>
          <a:xfrm>
            <a:off x="1066800" y="1870749"/>
            <a:ext cx="10058400" cy="2335491"/>
            <a:chOff x="763675" y="2190540"/>
            <a:chExt cx="6128188" cy="1554944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CCF9283-53F0-298F-7D93-1C5C7B7A38A7}"/>
                </a:ext>
              </a:extLst>
            </p:cNvPr>
            <p:cNvGrpSpPr/>
            <p:nvPr/>
          </p:nvGrpSpPr>
          <p:grpSpPr>
            <a:xfrm>
              <a:off x="853633" y="2476815"/>
              <a:ext cx="5961532" cy="1268669"/>
              <a:chOff x="853633" y="2476815"/>
              <a:chExt cx="5961532" cy="1268669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550420E9-242E-9B0A-5C10-4B9B18716DFA}"/>
                  </a:ext>
                </a:extLst>
              </p:cNvPr>
              <p:cNvGrpSpPr/>
              <p:nvPr/>
            </p:nvGrpSpPr>
            <p:grpSpPr>
              <a:xfrm>
                <a:off x="5016999" y="2505670"/>
                <a:ext cx="1798166" cy="1239814"/>
                <a:chOff x="5016999" y="2505670"/>
                <a:chExt cx="1798166" cy="1239814"/>
              </a:xfrm>
            </p:grpSpPr>
            <p:pic>
              <p:nvPicPr>
                <p:cNvPr id="14" name="Content Placeholder 6">
                  <a:extLst>
                    <a:ext uri="{FF2B5EF4-FFF2-40B4-BE49-F238E27FC236}">
                      <a16:creationId xmlns:a16="http://schemas.microsoft.com/office/drawing/2014/main" id="{F6271403-BE34-3189-0B82-140C2D781A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63" t="-88" r="49356" b="50011"/>
                <a:stretch/>
              </p:blipFill>
              <p:spPr>
                <a:xfrm>
                  <a:off x="5021419" y="2505670"/>
                  <a:ext cx="1793746" cy="1239814"/>
                </a:xfrm>
                <a:prstGeom prst="rect">
                  <a:avLst/>
                </a:prstGeom>
              </p:spPr>
            </p:pic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E544A854-D735-EBC0-D57C-49B4E457A0AD}"/>
                    </a:ext>
                  </a:extLst>
                </p:cNvPr>
                <p:cNvSpPr/>
                <p:nvPr/>
              </p:nvSpPr>
              <p:spPr>
                <a:xfrm>
                  <a:off x="5016999" y="2505670"/>
                  <a:ext cx="1793746" cy="1239814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8DEA6731-80A7-554D-A306-AD62C226CCD5}"/>
                  </a:ext>
                </a:extLst>
              </p:cNvPr>
              <p:cNvGrpSpPr/>
              <p:nvPr/>
            </p:nvGrpSpPr>
            <p:grpSpPr>
              <a:xfrm>
                <a:off x="853633" y="2476815"/>
                <a:ext cx="3875429" cy="1268669"/>
                <a:chOff x="853633" y="2476815"/>
                <a:chExt cx="3875429" cy="1268669"/>
              </a:xfrm>
            </p:grpSpPr>
            <p:pic>
              <p:nvPicPr>
                <p:cNvPr id="15" name="Content Placeholder 11">
                  <a:extLst>
                    <a:ext uri="{FF2B5EF4-FFF2-40B4-BE49-F238E27FC236}">
                      <a16:creationId xmlns:a16="http://schemas.microsoft.com/office/drawing/2014/main" id="{70DBF666-4F45-4EC7-E073-B3846E4BE6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862474" y="2505670"/>
                  <a:ext cx="1784906" cy="1239814"/>
                </a:xfrm>
                <a:prstGeom prst="rect">
                  <a:avLst/>
                </a:prstGeom>
              </p:spPr>
            </p:pic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0E78E6A3-BAD5-D4F7-523D-54A2DAAFB212}"/>
                    </a:ext>
                  </a:extLst>
                </p:cNvPr>
                <p:cNvSpPr/>
                <p:nvPr/>
              </p:nvSpPr>
              <p:spPr>
                <a:xfrm>
                  <a:off x="853633" y="2505670"/>
                  <a:ext cx="1793746" cy="1239814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208C3C98-8ABF-0036-3E43-8D8657830380}"/>
                    </a:ext>
                  </a:extLst>
                </p:cNvPr>
                <p:cNvGrpSpPr/>
                <p:nvPr/>
              </p:nvGrpSpPr>
              <p:grpSpPr>
                <a:xfrm>
                  <a:off x="2935316" y="2476815"/>
                  <a:ext cx="1793746" cy="1268669"/>
                  <a:chOff x="2935316" y="2476815"/>
                  <a:chExt cx="1793746" cy="1268669"/>
                </a:xfrm>
              </p:grpSpPr>
              <p:sp>
                <p:nvSpPr>
                  <p:cNvPr id="18" name="Rectangle 17">
                    <a:extLst>
                      <a:ext uri="{FF2B5EF4-FFF2-40B4-BE49-F238E27FC236}">
                        <a16:creationId xmlns:a16="http://schemas.microsoft.com/office/drawing/2014/main" id="{D0FA5B24-2C7F-E9B5-3C12-4AC8447356A9}"/>
                      </a:ext>
                    </a:extLst>
                  </p:cNvPr>
                  <p:cNvSpPr/>
                  <p:nvPr/>
                </p:nvSpPr>
                <p:spPr>
                  <a:xfrm>
                    <a:off x="2935316" y="2505670"/>
                    <a:ext cx="1793746" cy="1239814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/>
                  </a:p>
                </p:txBody>
              </p:sp>
              <p:pic>
                <p:nvPicPr>
                  <p:cNvPr id="23" name="Content Placeholder 11">
                    <a:extLst>
                      <a:ext uri="{FF2B5EF4-FFF2-40B4-BE49-F238E27FC236}">
                        <a16:creationId xmlns:a16="http://schemas.microsoft.com/office/drawing/2014/main" id="{30059150-F9C9-CB8F-A449-220C309569C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rcRect r="42418"/>
                  <a:stretch/>
                </p:blipFill>
                <p:spPr>
                  <a:xfrm>
                    <a:off x="2935316" y="2476815"/>
                    <a:ext cx="1784906" cy="1268669"/>
                  </a:xfrm>
                  <a:prstGeom prst="rect">
                    <a:avLst/>
                  </a:prstGeom>
                </p:spPr>
              </p:pic>
            </p:grpSp>
          </p:grp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3E10741-79E1-A147-06C2-66715D881B44}"/>
                </a:ext>
              </a:extLst>
            </p:cNvPr>
            <p:cNvGrpSpPr/>
            <p:nvPr/>
          </p:nvGrpSpPr>
          <p:grpSpPr>
            <a:xfrm>
              <a:off x="763675" y="2190540"/>
              <a:ext cx="6128188" cy="245897"/>
              <a:chOff x="763675" y="2190540"/>
              <a:chExt cx="6128188" cy="245897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6278D84-A4B8-87BB-8763-F7139C1C124C}"/>
                  </a:ext>
                </a:extLst>
              </p:cNvPr>
              <p:cNvSpPr txBox="1"/>
              <p:nvPr/>
            </p:nvSpPr>
            <p:spPr>
              <a:xfrm>
                <a:off x="763675" y="2190541"/>
                <a:ext cx="2069960" cy="225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/>
                  <a:t>Parents should pay attention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84D68AF-79B5-6FD3-0F83-C8DBABC059C8}"/>
                  </a:ext>
                </a:extLst>
              </p:cNvPr>
              <p:cNvSpPr txBox="1"/>
              <p:nvPr/>
            </p:nvSpPr>
            <p:spPr>
              <a:xfrm>
                <a:off x="2792789" y="2190541"/>
                <a:ext cx="2069960" cy="2254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sz="1600" dirty="0"/>
                  <a:t>Focus on personal life as well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793085E-83D6-6404-1A21-3B896F5F9FF0}"/>
                  </a:ext>
                </a:extLst>
              </p:cNvPr>
              <p:cNvSpPr txBox="1"/>
              <p:nvPr/>
            </p:nvSpPr>
            <p:spPr>
              <a:xfrm>
                <a:off x="4821903" y="2190540"/>
                <a:ext cx="2069960" cy="2458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dirty="0"/>
                  <a:t>Reduce the screen time</a:t>
                </a:r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F0A9CA7-CD55-38A3-73DE-16ED99FBDA09}"/>
              </a:ext>
            </a:extLst>
          </p:cNvPr>
          <p:cNvGrpSpPr/>
          <p:nvPr/>
        </p:nvGrpSpPr>
        <p:grpSpPr>
          <a:xfrm>
            <a:off x="3101071" y="4287172"/>
            <a:ext cx="6266839" cy="2136530"/>
            <a:chOff x="6954426" y="2179450"/>
            <a:chExt cx="4097370" cy="1566034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33F9F528-19D2-FD30-76D2-99CD91BBAC8E}"/>
                </a:ext>
              </a:extLst>
            </p:cNvPr>
            <p:cNvGrpSpPr/>
            <p:nvPr/>
          </p:nvGrpSpPr>
          <p:grpSpPr>
            <a:xfrm>
              <a:off x="6954426" y="2179450"/>
              <a:ext cx="4097370" cy="293273"/>
              <a:chOff x="6954426" y="2179450"/>
              <a:chExt cx="4097370" cy="293273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2C6B797-86B0-C05D-662A-90D94E46AA03}"/>
                  </a:ext>
                </a:extLst>
              </p:cNvPr>
              <p:cNvSpPr txBox="1"/>
              <p:nvPr/>
            </p:nvSpPr>
            <p:spPr>
              <a:xfrm>
                <a:off x="6954426" y="2179450"/>
                <a:ext cx="2069960" cy="2932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kern="1200" dirty="0">
                    <a:solidFill>
                      <a:srgbClr val="000000"/>
                    </a:solidFill>
                    <a:effectLst/>
                    <a:latin typeface="Bookman Old Style" panose="02050604050505020204" pitchFamily="18" charset="0"/>
                    <a:ea typeface="+mn-ea"/>
                    <a:cs typeface="+mn-cs"/>
                  </a:rPr>
                  <a:t>Participate in </a:t>
                </a:r>
                <a:r>
                  <a:rPr lang="en-IN" sz="2000" kern="1200" dirty="0">
                    <a:solidFill>
                      <a:srgbClr val="000000"/>
                    </a:solidFill>
                    <a:effectLst/>
                    <a:latin typeface="Bookman Old Style" panose="02050604050505020204" pitchFamily="18" charset="0"/>
                    <a:ea typeface="+mn-ea"/>
                    <a:cs typeface="+mn-cs"/>
                  </a:rPr>
                  <a:t>activates</a:t>
                </a:r>
                <a:endParaRPr lang="en-IN" dirty="0">
                  <a:effectLst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CBDD36A-0FBB-1A6E-2BD0-8CFA5F8A2135}"/>
                  </a:ext>
                </a:extLst>
              </p:cNvPr>
              <p:cNvSpPr txBox="1"/>
              <p:nvPr/>
            </p:nvSpPr>
            <p:spPr>
              <a:xfrm>
                <a:off x="8981836" y="2196349"/>
                <a:ext cx="2069960" cy="2707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N" dirty="0"/>
                  <a:t>Focus on personal life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0FC29A8-6EBD-CF60-A3C1-0ECEDBA1C446}"/>
                </a:ext>
              </a:extLst>
            </p:cNvPr>
            <p:cNvGrpSpPr/>
            <p:nvPr/>
          </p:nvGrpSpPr>
          <p:grpSpPr>
            <a:xfrm>
              <a:off x="7098682" y="2475482"/>
              <a:ext cx="3875429" cy="1270002"/>
              <a:chOff x="7098682" y="2475482"/>
              <a:chExt cx="3875429" cy="1270002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0B21FDF0-45B2-F93A-E770-37780E922244}"/>
                  </a:ext>
                </a:extLst>
              </p:cNvPr>
              <p:cNvSpPr/>
              <p:nvPr/>
            </p:nvSpPr>
            <p:spPr>
              <a:xfrm>
                <a:off x="9180365" y="2505670"/>
                <a:ext cx="1793746" cy="1239814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87A4E3E9-1498-3F06-F9C1-B0610B41BC9F}"/>
                  </a:ext>
                </a:extLst>
              </p:cNvPr>
              <p:cNvGrpSpPr/>
              <p:nvPr/>
            </p:nvGrpSpPr>
            <p:grpSpPr>
              <a:xfrm>
                <a:off x="7098682" y="2505670"/>
                <a:ext cx="1793746" cy="1239814"/>
                <a:chOff x="7098682" y="2505670"/>
                <a:chExt cx="1793746" cy="1239814"/>
              </a:xfrm>
            </p:grpSpPr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56E91F13-4960-8566-B87D-CD7DC32A49A4}"/>
                    </a:ext>
                  </a:extLst>
                </p:cNvPr>
                <p:cNvSpPr/>
                <p:nvPr/>
              </p:nvSpPr>
              <p:spPr>
                <a:xfrm>
                  <a:off x="7098682" y="2505670"/>
                  <a:ext cx="1793746" cy="1239814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pic>
              <p:nvPicPr>
                <p:cNvPr id="29" name="Content Placeholder 6">
                  <a:extLst>
                    <a:ext uri="{FF2B5EF4-FFF2-40B4-BE49-F238E27FC236}">
                      <a16:creationId xmlns:a16="http://schemas.microsoft.com/office/drawing/2014/main" id="{DC177467-703E-65EA-F889-2A0922A887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rcRect l="49036" b="49855"/>
                <a:stretch/>
              </p:blipFill>
              <p:spPr>
                <a:xfrm>
                  <a:off x="7098682" y="2505670"/>
                  <a:ext cx="1781449" cy="1239814"/>
                </a:xfrm>
                <a:prstGeom prst="rect">
                  <a:avLst/>
                </a:prstGeom>
              </p:spPr>
            </p:pic>
          </p:grpSp>
          <p:pic>
            <p:nvPicPr>
              <p:cNvPr id="30" name="Content Placeholder 6">
                <a:extLst>
                  <a:ext uri="{FF2B5EF4-FFF2-40B4-BE49-F238E27FC236}">
                    <a16:creationId xmlns:a16="http://schemas.microsoft.com/office/drawing/2014/main" id="{B0CEAF11-4957-131D-993D-4C838E6C83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168068" y="2475482"/>
                <a:ext cx="1806043" cy="1268669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45099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110F48-936F-C852-9336-A9A85B55B4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C43632-76FD-716E-3226-4ADA51059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980776"/>
          </a:xfrm>
        </p:spPr>
        <p:txBody>
          <a:bodyPr/>
          <a:lstStyle/>
          <a:p>
            <a:r>
              <a:rPr lang="en-IN" dirty="0"/>
              <a:t>About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548533-C1C7-C892-7279-6244D0ABB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8721" y="2766350"/>
            <a:ext cx="6974557" cy="2326511"/>
          </a:xfrm>
        </p:spPr>
        <p:txBody>
          <a:bodyPr>
            <a:normAutofit fontScale="92500" lnSpcReduction="10000"/>
          </a:bodyPr>
          <a:lstStyle/>
          <a:p>
            <a:r>
              <a:rPr lang="en-IN" dirty="0">
                <a:solidFill>
                  <a:schemeClr val="accent2">
                    <a:lumMod val="50000"/>
                  </a:schemeClr>
                </a:solidFill>
              </a:rPr>
              <a:t>This is a big dataset containing </a:t>
            </a:r>
            <a:r>
              <a:rPr lang="en-IN" b="1" dirty="0">
                <a:solidFill>
                  <a:schemeClr val="accent2">
                    <a:lumMod val="50000"/>
                  </a:schemeClr>
                </a:solidFill>
              </a:rPr>
              <a:t>16 column </a:t>
            </a:r>
            <a:r>
              <a:rPr lang="en-IN" dirty="0">
                <a:solidFill>
                  <a:schemeClr val="accent2">
                    <a:lumMod val="50000"/>
                  </a:schemeClr>
                </a:solidFill>
              </a:rPr>
              <a:t>and </a:t>
            </a:r>
            <a:r>
              <a:rPr lang="en-IN" b="1" dirty="0">
                <a:solidFill>
                  <a:schemeClr val="accent2">
                    <a:lumMod val="50000"/>
                  </a:schemeClr>
                </a:solidFill>
              </a:rPr>
              <a:t>1000 rows</a:t>
            </a:r>
            <a:r>
              <a:rPr lang="en-IN" dirty="0">
                <a:solidFill>
                  <a:schemeClr val="accent2">
                    <a:lumMod val="50000"/>
                  </a:schemeClr>
                </a:solidFill>
              </a:rPr>
              <a:t>.</a:t>
            </a:r>
          </a:p>
          <a:p>
            <a:r>
              <a:rPr lang="en-IN" dirty="0">
                <a:solidFill>
                  <a:schemeClr val="accent2">
                    <a:lumMod val="50000"/>
                  </a:schemeClr>
                </a:solidFill>
              </a:rPr>
              <a:t>In the ‘</a:t>
            </a:r>
            <a:r>
              <a:rPr lang="en-IN" b="0" i="0" dirty="0">
                <a:solidFill>
                  <a:schemeClr val="accent2">
                    <a:lumMod val="50000"/>
                  </a:schemeClr>
                </a:solidFill>
                <a:effectLst/>
                <a:latin typeface="Bookman Old Style (Body)"/>
              </a:rPr>
              <a:t>parental_education_level’ column there are 91 rows have missing values and I am considering them as </a:t>
            </a:r>
            <a:r>
              <a:rPr lang="en-IN" b="1" i="0" dirty="0">
                <a:solidFill>
                  <a:schemeClr val="accent2">
                    <a:lumMod val="50000"/>
                  </a:schemeClr>
                </a:solidFill>
                <a:effectLst/>
                <a:latin typeface="Bookman Old Style (Body)"/>
              </a:rPr>
              <a:t>an uneducated parents</a:t>
            </a:r>
            <a:r>
              <a:rPr lang="en-IN" b="0" i="0" dirty="0">
                <a:solidFill>
                  <a:schemeClr val="accent2">
                    <a:lumMod val="50000"/>
                  </a:schemeClr>
                </a:solidFill>
                <a:effectLst/>
                <a:latin typeface="Bookman Old Style (Body)"/>
              </a:rPr>
              <a:t>.</a:t>
            </a:r>
          </a:p>
          <a:p>
            <a:r>
              <a:rPr lang="en-IN" b="0" i="0" dirty="0">
                <a:solidFill>
                  <a:schemeClr val="accent2">
                    <a:lumMod val="50000"/>
                  </a:schemeClr>
                </a:solidFill>
                <a:effectLst/>
                <a:latin typeface="Bookman Old Style (Body)"/>
              </a:rPr>
              <a:t> Using this data we found the students habits and their behaviours as well as we also predict their family background, (Financially</a:t>
            </a:r>
            <a:r>
              <a:rPr lang="en-IN" dirty="0">
                <a:solidFill>
                  <a:schemeClr val="accent2">
                    <a:lumMod val="50000"/>
                  </a:schemeClr>
                </a:solidFill>
                <a:latin typeface="Bookman Old Style (Body)"/>
              </a:rPr>
              <a:t>, educationally etc.).</a:t>
            </a:r>
          </a:p>
          <a:p>
            <a:pPr marL="0" indent="0">
              <a:buNone/>
            </a:pPr>
            <a:endParaRPr lang="en-IN" dirty="0">
              <a:solidFill>
                <a:schemeClr val="accent2">
                  <a:lumMod val="50000"/>
                </a:schemeClr>
              </a:solidFill>
              <a:latin typeface="Bookman Old Style (Body)"/>
            </a:endParaRPr>
          </a:p>
          <a:p>
            <a:pPr marL="0" indent="0">
              <a:buNone/>
            </a:pPr>
            <a:endParaRPr lang="en-IN" dirty="0">
              <a:solidFill>
                <a:schemeClr val="accent2">
                  <a:lumMod val="50000"/>
                </a:schemeClr>
              </a:solidFill>
              <a:latin typeface="Bookman Old Style (Body)"/>
            </a:endParaRPr>
          </a:p>
        </p:txBody>
      </p:sp>
    </p:spTree>
    <p:extLst>
      <p:ext uri="{BB962C8B-B14F-4D97-AF65-F5344CB8AC3E}">
        <p14:creationId xmlns:p14="http://schemas.microsoft.com/office/powerpoint/2010/main" val="3954601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7F3B05F-DE57-304E-68A7-C5887DFA4BB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32" y="-19664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045C59-FC6D-32F8-9479-39771DEF9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968" y="177604"/>
            <a:ext cx="10058400" cy="1609344"/>
          </a:xfrm>
        </p:spPr>
        <p:txBody>
          <a:bodyPr/>
          <a:lstStyle/>
          <a:p>
            <a:r>
              <a:rPr lang="en-IN" dirty="0"/>
              <a:t>Average performance of the student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AE9C946-050B-5FC2-A511-7552D028B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38672" y="1608649"/>
            <a:ext cx="5696623" cy="4628992"/>
          </a:xfr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932B5026-4B42-5C73-5E02-184715E21F44}"/>
              </a:ext>
            </a:extLst>
          </p:cNvPr>
          <p:cNvGrpSpPr/>
          <p:nvPr/>
        </p:nvGrpSpPr>
        <p:grpSpPr>
          <a:xfrm>
            <a:off x="1063752" y="1786948"/>
            <a:ext cx="4471416" cy="4450693"/>
            <a:chOff x="1063752" y="2091919"/>
            <a:chExt cx="4471416" cy="3637675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153C1B2-DFCC-B100-6B24-EA4B6CC6D0AD}"/>
                </a:ext>
              </a:extLst>
            </p:cNvPr>
            <p:cNvGrpSpPr/>
            <p:nvPr/>
          </p:nvGrpSpPr>
          <p:grpSpPr>
            <a:xfrm>
              <a:off x="1063752" y="2091919"/>
              <a:ext cx="4471416" cy="1974027"/>
              <a:chOff x="1063752" y="2091919"/>
              <a:chExt cx="4471416" cy="1974027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A5A872-2F85-75E0-4560-35D31A60E43E}"/>
                  </a:ext>
                </a:extLst>
              </p:cNvPr>
              <p:cNvSpPr txBox="1"/>
              <p:nvPr/>
            </p:nvSpPr>
            <p:spPr>
              <a:xfrm>
                <a:off x="1063752" y="2091919"/>
                <a:ext cx="320632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IN" sz="2400" dirty="0">
                    <a:latin typeface="+mj-lt"/>
                  </a:rPr>
                  <a:t>Student personal life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58FC78E-A4A9-2101-5E48-8CA16AFF70A5}"/>
                  </a:ext>
                </a:extLst>
              </p:cNvPr>
              <p:cNvSpPr txBox="1"/>
              <p:nvPr/>
            </p:nvSpPr>
            <p:spPr>
              <a:xfrm>
                <a:off x="1063752" y="2680951"/>
                <a:ext cx="4471416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The average screen time of a student is </a:t>
                </a:r>
                <a:r>
                  <a:rPr lang="en-IN" sz="1400" u="sng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4.33 hrs</a:t>
                </a:r>
                <a:r>
                  <a:rPr lang="en-IN" sz="14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per day.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On an average a student sleep’s for 6.5 -7 hrs per day.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The mental health of student is highly disturbed 5.45 – 6 below the normal level.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785D82B-B61E-23B1-5EBA-B14DD3C0C9B6}"/>
                </a:ext>
              </a:extLst>
            </p:cNvPr>
            <p:cNvGrpSpPr/>
            <p:nvPr/>
          </p:nvGrpSpPr>
          <p:grpSpPr>
            <a:xfrm>
              <a:off x="1121664" y="4191256"/>
              <a:ext cx="4291584" cy="1538338"/>
              <a:chOff x="1121664" y="4191256"/>
              <a:chExt cx="4291584" cy="153833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F56828F-0F4F-35BE-32D1-83BA8C538F59}"/>
                  </a:ext>
                </a:extLst>
              </p:cNvPr>
              <p:cNvSpPr txBox="1"/>
              <p:nvPr/>
            </p:nvSpPr>
            <p:spPr>
              <a:xfrm>
                <a:off x="1121664" y="4191256"/>
                <a:ext cx="389534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IN" sz="2400" dirty="0">
                    <a:latin typeface="+mj-lt"/>
                  </a:rPr>
                  <a:t>Students academic life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7DE89DB-5AE9-668B-421C-0F6A84BF33E8}"/>
                  </a:ext>
                </a:extLst>
              </p:cNvPr>
              <p:cNvSpPr txBox="1"/>
              <p:nvPr/>
            </p:nvSpPr>
            <p:spPr>
              <a:xfrm>
                <a:off x="1121664" y="4775487"/>
                <a:ext cx="4291584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/>
                  <a:t>Attendance of a student is more that mandatory 75%.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IN" sz="1400" dirty="0"/>
                  <a:t>They are performing well in the exams scoring good marks.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727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F60B072D-2C8F-0AC2-A7A7-002707483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920"/>
            <a:ext cx="12192000" cy="685810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E39CA4-2F16-C224-4C0D-06F95D1E0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insights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0F1550C-F9BA-8722-7B04-87C821FE4E5C}"/>
              </a:ext>
            </a:extLst>
          </p:cNvPr>
          <p:cNvSpPr/>
          <p:nvPr/>
        </p:nvSpPr>
        <p:spPr>
          <a:xfrm>
            <a:off x="1188720" y="3095751"/>
            <a:ext cx="3891280" cy="2102105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Based on the unfiltered data and the average comparison between the different factors, we can say;</a:t>
            </a:r>
          </a:p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B44753-0BEB-3AE1-836B-0E22FAB4D32B}"/>
              </a:ext>
            </a:extLst>
          </p:cNvPr>
          <p:cNvSpPr/>
          <p:nvPr/>
        </p:nvSpPr>
        <p:spPr>
          <a:xfrm>
            <a:off x="6360160" y="2388616"/>
            <a:ext cx="4511040" cy="160934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Majority of students personal life is affected. It can be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Higher screen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Less sleep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Down mental health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D88497-11C4-A3D4-5E2B-961C28DC9480}"/>
              </a:ext>
            </a:extLst>
          </p:cNvPr>
          <p:cNvSpPr/>
          <p:nvPr/>
        </p:nvSpPr>
        <p:spPr>
          <a:xfrm>
            <a:off x="6360160" y="4393184"/>
            <a:ext cx="4511040" cy="1609344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F9DBD9-38E9-1340-6A92-E9C1562BF2AD}"/>
              </a:ext>
            </a:extLst>
          </p:cNvPr>
          <p:cNvSpPr txBox="1"/>
          <p:nvPr/>
        </p:nvSpPr>
        <p:spPr>
          <a:xfrm>
            <a:off x="6360160" y="4393184"/>
            <a:ext cx="45110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While their personal life is disturbed but still they performing well in their academics. Due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 Pressure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Awareness </a:t>
            </a:r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31146545-6FF9-A17F-C44D-BE147784810A}"/>
              </a:ext>
            </a:extLst>
          </p:cNvPr>
          <p:cNvSpPr/>
          <p:nvPr/>
        </p:nvSpPr>
        <p:spPr>
          <a:xfrm>
            <a:off x="5206672" y="2904726"/>
            <a:ext cx="1067456" cy="2484153"/>
          </a:xfrm>
          <a:prstGeom prst="leftBrace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83385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551C75E-4B6C-759A-0333-AAA550FEC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C824A5-58F1-6BE8-A959-42B87EAB8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Behaviour according part time job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24BEE-15F3-200E-6912-1F21B904A8A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In this data we can observe out of 1000 student only 21.5% students do part time job. Which indicated that </a:t>
            </a:r>
          </a:p>
          <a:p>
            <a:r>
              <a:rPr lang="en-IN" dirty="0"/>
              <a:t>Majority of students are financially well stable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But does job really affects students life, personally or academically?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8568470-D8A9-681A-CB1B-7D33AA8F81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60820" t="-237" r="2414" b="11506"/>
          <a:stretch/>
        </p:blipFill>
        <p:spPr>
          <a:xfrm>
            <a:off x="6894481" y="2191740"/>
            <a:ext cx="4017359" cy="3980460"/>
          </a:xfrm>
        </p:spPr>
      </p:pic>
    </p:spTree>
    <p:extLst>
      <p:ext uri="{BB962C8B-B14F-4D97-AF65-F5344CB8AC3E}">
        <p14:creationId xmlns:p14="http://schemas.microsoft.com/office/powerpoint/2010/main" val="1721592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1B42B02C-AF8B-B59F-3AF2-10D9E68E7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569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3AABB3-537A-5789-015B-E6CC4930B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Behaviour according part time job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A7F52-4E9A-97AF-E73D-DC7C3E1769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Does job affects students habits?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7D079-2597-1E23-DA3D-8EDBBF3E994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/>
              <a:t>In this graph we can see the student who do job and who do not they both show very similar behaviours. </a:t>
            </a:r>
          </a:p>
          <a:p>
            <a:r>
              <a:rPr lang="en-IN" sz="1800" dirty="0"/>
              <a:t>Attendance same</a:t>
            </a:r>
          </a:p>
          <a:p>
            <a:r>
              <a:rPr lang="en-IN" sz="1800" dirty="0"/>
              <a:t>Screen time same</a:t>
            </a:r>
          </a:p>
          <a:p>
            <a:r>
              <a:rPr lang="en-IN" sz="1800" dirty="0"/>
              <a:t>Mental health same</a:t>
            </a:r>
          </a:p>
          <a:p>
            <a:r>
              <a:rPr lang="en-IN" sz="1800" dirty="0"/>
              <a:t>Sleep hours same</a:t>
            </a:r>
          </a:p>
          <a:p>
            <a:r>
              <a:rPr lang="en-IN" sz="1800" dirty="0"/>
              <a:t>Exam score same</a:t>
            </a:r>
          </a:p>
          <a:p>
            <a:pPr marL="0" indent="0">
              <a:buNone/>
            </a:pPr>
            <a:r>
              <a:rPr lang="en-IN" sz="1800" b="1" dirty="0"/>
              <a:t>So no. </a:t>
            </a:r>
            <a:r>
              <a:rPr lang="en-IN" sz="1800" dirty="0"/>
              <a:t>Job doesn't affect students life.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D2E6930-48A4-B16F-4518-A47DB7A91C8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r="42418"/>
          <a:stretch/>
        </p:blipFill>
        <p:spPr>
          <a:xfrm>
            <a:off x="6367274" y="2036694"/>
            <a:ext cx="5119808" cy="3998346"/>
          </a:xfrm>
        </p:spPr>
      </p:pic>
    </p:spTree>
    <p:extLst>
      <p:ext uri="{BB962C8B-B14F-4D97-AF65-F5344CB8AC3E}">
        <p14:creationId xmlns:p14="http://schemas.microsoft.com/office/powerpoint/2010/main" val="18504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AC88AF1-CC32-2006-A04E-CF2F996D9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120BDA8-8F5F-8D0A-AD79-D0F8FC71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Behaviour according to parental education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71F0E0-6593-B2D2-7A00-058C31B057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How much parents are educated?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06EBF8-5BB5-7860-3DA8-EBF1EE3AE91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16.7% parents are highly educated at masters level</a:t>
            </a:r>
          </a:p>
          <a:p>
            <a:r>
              <a:rPr lang="en-IN" dirty="0"/>
              <a:t>35% parents are educated at Bachelor level</a:t>
            </a:r>
          </a:p>
          <a:p>
            <a:r>
              <a:rPr lang="en-IN" dirty="0"/>
              <a:t>39.2% parents are only completed their High School.</a:t>
            </a:r>
          </a:p>
          <a:p>
            <a:r>
              <a:rPr lang="en-IN" dirty="0"/>
              <a:t>Where 9.1% people are uneducated.</a:t>
            </a:r>
          </a:p>
          <a:p>
            <a:pPr marL="0" indent="0">
              <a:buNone/>
            </a:pPr>
            <a:r>
              <a:rPr lang="en-IN" dirty="0"/>
              <a:t>Basically higher education = higher attention on child?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53BC729-D8C6-58F0-3C88-9EDF7F2862E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9662" t="49407" r="54998" b="6938"/>
          <a:stretch/>
        </p:blipFill>
        <p:spPr>
          <a:xfrm>
            <a:off x="6096000" y="2048256"/>
            <a:ext cx="5409764" cy="3986784"/>
          </a:xfrm>
        </p:spPr>
      </p:pic>
    </p:spTree>
    <p:extLst>
      <p:ext uri="{BB962C8B-B14F-4D97-AF65-F5344CB8AC3E}">
        <p14:creationId xmlns:p14="http://schemas.microsoft.com/office/powerpoint/2010/main" val="3872571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A1C8264B-0E70-F88C-5CBF-5589883C5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7B889B-5AAC-17CD-DC44-91DBA0ACE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Behaviour according to parental education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FCBA6-8447-B25A-7784-F1BCB2EE4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799" y="2048256"/>
            <a:ext cx="10593143" cy="640080"/>
          </a:xfrm>
        </p:spPr>
        <p:txBody>
          <a:bodyPr/>
          <a:lstStyle/>
          <a:p>
            <a:r>
              <a:rPr lang="en-IN" dirty="0"/>
              <a:t>Higher education = Higher attention on child?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922899-9422-8F21-0F86-C877C1BD43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799" y="3276207"/>
            <a:ext cx="4754880" cy="2389239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According to this data </a:t>
            </a:r>
            <a:r>
              <a:rPr lang="en-IN" b="1" dirty="0"/>
              <a:t>No.</a:t>
            </a:r>
          </a:p>
          <a:p>
            <a:pPr marL="0" indent="0">
              <a:buNone/>
            </a:pPr>
            <a:r>
              <a:rPr lang="en-IN" dirty="0"/>
              <a:t>Each and every thing in a student is same with some minor changes. No matter how parents are educated students build their habits. This can be a </a:t>
            </a:r>
            <a:r>
              <a:rPr lang="en-IN" i="1" u="sng" dirty="0"/>
              <a:t>Generation Gap.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C18E404-9D98-54E9-F4EC-9928A62FE6D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96000" y="2743200"/>
            <a:ext cx="5563943" cy="3319238"/>
          </a:xfrm>
        </p:spPr>
      </p:pic>
    </p:spTree>
    <p:extLst>
      <p:ext uri="{BB962C8B-B14F-4D97-AF65-F5344CB8AC3E}">
        <p14:creationId xmlns:p14="http://schemas.microsoft.com/office/powerpoint/2010/main" val="2882216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C3D53-13A0-BB08-1BB9-8AD7583C52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1DAF77D-3717-018C-E111-297E80352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" y="0"/>
            <a:ext cx="12191810" cy="6858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CBE6F4-B57C-EA1D-D530-F4F75F97A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Habits that student build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83DC13-DA9E-9901-4E3E-1086E7CC2F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Distribution of screen time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2D954A-EB77-AFC9-958A-B95BB06BC0C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In this graph we can see screen time of student</a:t>
            </a:r>
          </a:p>
          <a:p>
            <a:r>
              <a:rPr lang="en-IN" dirty="0"/>
              <a:t>The student who spend 8 – 10 hrs a day on screen are only 10 – 20</a:t>
            </a:r>
          </a:p>
          <a:p>
            <a:r>
              <a:rPr lang="en-IN" dirty="0"/>
              <a:t>And the student who spend less that 2 hrs are around 80.</a:t>
            </a:r>
          </a:p>
          <a:p>
            <a:r>
              <a:rPr lang="en-IN" dirty="0"/>
              <a:t>But the massive audience spend the most of time on screen around 2 – 8 hrs a day are more than 450.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F86F00D-9A4B-E955-A6BB-19E8D5499D0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l="63" t="-88" r="49356" b="50011"/>
          <a:stretch/>
        </p:blipFill>
        <p:spPr>
          <a:xfrm>
            <a:off x="6096000" y="2883310"/>
            <a:ext cx="5099069" cy="3011620"/>
          </a:xfrm>
        </p:spPr>
      </p:pic>
    </p:spTree>
    <p:extLst>
      <p:ext uri="{BB962C8B-B14F-4D97-AF65-F5344CB8AC3E}">
        <p14:creationId xmlns:p14="http://schemas.microsoft.com/office/powerpoint/2010/main" val="41457763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84ACB6"/>
      </a:dk2>
      <a:lt2>
        <a:srgbClr val="EBE9DD"/>
      </a:lt2>
      <a:accent1>
        <a:srgbClr val="6F8183"/>
      </a:accent1>
      <a:accent2>
        <a:srgbClr val="967E96"/>
      </a:accent2>
      <a:accent3>
        <a:srgbClr val="CCC893"/>
      </a:accent3>
      <a:accent4>
        <a:srgbClr val="A54D74"/>
      </a:accent4>
      <a:accent5>
        <a:srgbClr val="949C6B"/>
      </a:accent5>
      <a:accent6>
        <a:srgbClr val="766A50"/>
      </a:accent6>
      <a:hlink>
        <a:srgbClr val="CC6600"/>
      </a:hlink>
      <a:folHlink>
        <a:srgbClr val="777777"/>
      </a:folHlink>
    </a:clrScheme>
    <a:fontScheme name="Wood Type">
      <a:majorFont>
        <a:latin typeface="Century Gothic" panose="020B0502020202020204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man Old Style" panose="02050604050505020204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8E89CD47-BF55-4DDE-B823-2283AA7E76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249</TotalTime>
  <Words>837</Words>
  <Application>Microsoft Office PowerPoint</Application>
  <PresentationFormat>Widescreen</PresentationFormat>
  <Paragraphs>97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Bookman Old Style</vt:lpstr>
      <vt:lpstr>Bookman Old Style (Body)</vt:lpstr>
      <vt:lpstr>Calibri</vt:lpstr>
      <vt:lpstr>Century Gothic</vt:lpstr>
      <vt:lpstr>Wingdings</vt:lpstr>
      <vt:lpstr>Wood Type</vt:lpstr>
      <vt:lpstr>STUDENTS HABIT INSIGHTS</vt:lpstr>
      <vt:lpstr>About dataset</vt:lpstr>
      <vt:lpstr>Average performance of the student</vt:lpstr>
      <vt:lpstr>Key insights </vt:lpstr>
      <vt:lpstr>Behaviour according part time job</vt:lpstr>
      <vt:lpstr>Behaviour according part time job</vt:lpstr>
      <vt:lpstr>Behaviour according to parental education level</vt:lpstr>
      <vt:lpstr>Behaviour according to parental education level</vt:lpstr>
      <vt:lpstr>Habits that student build </vt:lpstr>
      <vt:lpstr>Habits that student build </vt:lpstr>
      <vt:lpstr>Habits that student build </vt:lpstr>
      <vt:lpstr>Habits that student build </vt:lpstr>
      <vt:lpstr>Patterns according to gender</vt:lpstr>
      <vt:lpstr>Patterns according to gender</vt:lpstr>
      <vt:lpstr>Patterns according to gender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pradip pawar</dc:creator>
  <cp:lastModifiedBy>pradip pawar</cp:lastModifiedBy>
  <cp:revision>9</cp:revision>
  <dcterms:created xsi:type="dcterms:W3CDTF">2025-07-09T09:44:49Z</dcterms:created>
  <dcterms:modified xsi:type="dcterms:W3CDTF">2025-07-13T10:57:24Z</dcterms:modified>
</cp:coreProperties>
</file>

<file path=docProps/thumbnail.jpeg>
</file>